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5ba44ca000c4661" /><Relationship Type="http://schemas.openxmlformats.org/officeDocument/2006/relationships/extended-properties" Target="/docProps/app.xml" Id="R6e91d75929814bbc" /><Relationship Type="http://schemas.openxmlformats.org/officeDocument/2006/relationships/officeDocument" Target="/ppt/presentation.xml" Id="Rbbca740a3384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e7c90d513473a"/>
  </p:sldMasterIdLst>
  <p:notesMasterIdLst>
    <p:notesMasterId xmlns:r="http://schemas.openxmlformats.org/officeDocument/2006/relationships" r:id="R3eff4189d70843ff"/>
  </p:notesMasterIdLst>
  <p:sldIdLst>
    <p:sldId xmlns:r="http://schemas.openxmlformats.org/officeDocument/2006/relationships" id="256" r:id="Rc8b1dabe90264877"/>
    <p:sldId xmlns:r="http://schemas.openxmlformats.org/officeDocument/2006/relationships" id="257" r:id="Rbaddbb6d45e3470d"/>
    <p:sldId xmlns:r="http://schemas.openxmlformats.org/officeDocument/2006/relationships" id="258" r:id="R04575bf3ec354bd0"/>
    <p:sldId xmlns:r="http://schemas.openxmlformats.org/officeDocument/2006/relationships" id="259" r:id="R74a6fb1350b7476c"/>
    <p:sldId xmlns:r="http://schemas.openxmlformats.org/officeDocument/2006/relationships" id="260" r:id="R3bb61acc29c7467f"/>
    <p:sldId xmlns:r="http://schemas.openxmlformats.org/officeDocument/2006/relationships" id="261" r:id="Reedc3a875989430a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d4a2e0f3cd14d4c" /><Relationship Type="http://schemas.openxmlformats.org/officeDocument/2006/relationships/slideMaster" Target="/ppt/slideMasters/slideMaster1.xml" Id="Rf34e7c90d513473a" /><Relationship Type="http://schemas.openxmlformats.org/officeDocument/2006/relationships/notesMaster" Target="/ppt/notesMasters/notesMaster1.xml" Id="R3eff4189d70843ff" /><Relationship Type="http://schemas.openxmlformats.org/officeDocument/2006/relationships/presProps" Target="/ppt/presProps.xml" Id="R7ea55fa264194a45" /><Relationship Type="http://schemas.openxmlformats.org/officeDocument/2006/relationships/tableStyles" Target="/ppt/tableStyles.xml" Id="Re7b1fdcb693c408c" /><Relationship Type="http://schemas.openxmlformats.org/officeDocument/2006/relationships/slide" Target="/ppt/slides/slide1.xml" Id="Rc8b1dabe90264877" /><Relationship Type="http://schemas.openxmlformats.org/officeDocument/2006/relationships/slide" Target="/ppt/slides/slide2.xml" Id="Rbaddbb6d45e3470d" /><Relationship Type="http://schemas.openxmlformats.org/officeDocument/2006/relationships/slide" Target="/ppt/slides/slide3.xml" Id="R04575bf3ec354bd0" /><Relationship Type="http://schemas.openxmlformats.org/officeDocument/2006/relationships/slide" Target="/ppt/slides/slide4.xml" Id="R74a6fb1350b7476c" /><Relationship Type="http://schemas.openxmlformats.org/officeDocument/2006/relationships/slide" Target="/ppt/slides/slide5.xml" Id="R3bb61acc29c7467f" /><Relationship Type="http://schemas.openxmlformats.org/officeDocument/2006/relationships/slide" Target="/ppt/slides/slide6.xml" Id="Reedc3a875989430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4d6d97e30b4445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d3338cbf99d4e02" /><Relationship Type="http://schemas.openxmlformats.org/officeDocument/2006/relationships/notesMaster" Target="/ppt/notesMasters/notesMaster1.xml" Id="Rdc64ccb8e941426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e2fa0283384763" /><Relationship Type="http://schemas.openxmlformats.org/officeDocument/2006/relationships/notesMaster" Target="/ppt/notesMasters/notesMaster1.xml" Id="R60b124005c454fa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ff1f007bd5040ab" /><Relationship Type="http://schemas.openxmlformats.org/officeDocument/2006/relationships/notesMaster" Target="/ppt/notesMasters/notesMaster1.xml" Id="R5fb60d0077164dc8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eddeb18913a4017" /><Relationship Type="http://schemas.openxmlformats.org/officeDocument/2006/relationships/notesMaster" Target="/ppt/notesMasters/notesMaster1.xml" Id="Re357c0ff51e5482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7614dd56aaf4356" /><Relationship Type="http://schemas.openxmlformats.org/officeDocument/2006/relationships/notesMaster" Target="/ppt/notesMasters/notesMaster1.xml" Id="Re6e8c31b9f5044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bbc5d28625a4cea" /><Relationship Type="http://schemas.openxmlformats.org/officeDocument/2006/relationships/notesMaster" Target="/ppt/notesMasters/notesMaster1.xml" Id="Rd3dc56001d3d4f1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b4e12765344e5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ceaad425d474d34" /><Relationship Type="http://schemas.openxmlformats.org/officeDocument/2006/relationships/slideLayout" Target="/ppt/slideLayouts/slideLayout1.xml" Id="R53badd6ff0ed484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badd6ff0ed484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89bb2629e4250" /><Relationship Type="http://schemas.openxmlformats.org/officeDocument/2006/relationships/notesSlide" Target="/ppt/notesSlides/notesSlide1.xml" Id="Rd5ef4f3e6d4a4d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eff3254664fe3" /><Relationship Type="http://schemas.openxmlformats.org/officeDocument/2006/relationships/notesSlide" Target="/ppt/notesSlides/notesSlide2.xml" Id="R28d5109a42cb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28a2c54d94593" /><Relationship Type="http://schemas.openxmlformats.org/officeDocument/2006/relationships/notesSlide" Target="/ppt/notesSlides/notesSlide3.xml" Id="R6979f378f4f8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474f0b324287" /><Relationship Type="http://schemas.openxmlformats.org/officeDocument/2006/relationships/notesSlide" Target="/ppt/notesSlides/notesSlide4.xml" Id="Rd4dd54555ddd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fafb0604445a" /><Relationship Type="http://schemas.openxmlformats.org/officeDocument/2006/relationships/notesSlide" Target="/ppt/notesSlides/notesSlide5.xml" Id="R32815adb0103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8996a9785477f" /><Relationship Type="http://schemas.openxmlformats.org/officeDocument/2006/relationships/notesSlide" Target="/ppt/notesSlides/notesSlide6.xml" Id="R892f7f94ea004ac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B2231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-1">
            <a:extLst xmlns:a="http://schemas.openxmlformats.org/drawingml/2006/main">
              <a:ext uri="{FF2B5EF4-FFF2-40B4-BE49-F238E27FC236}">
                <a16:creationId xmlns:a16="http://schemas.microsoft.com/office/drawing/2014/main" id="{BBA30ED5-9B4F-4C2F-BB09-BD6372496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1">
            <a:extLst xmlns:a="http://schemas.openxmlformats.org/drawingml/2006/main">
              <a:ext uri="{FF2B5EF4-FFF2-40B4-BE49-F238E27FC236}">
                <a16:creationId xmlns:a16="http://schemas.microsoft.com/office/drawing/2014/main" id="{D19EDB2C-9C8E-48D5-B5DD-3A2490FFE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FFF8EF"/>
                </a:solidFill>
              </a:defRPr>
            </a:pPr>
            <a:r>
              <a:rPr sz="900" b="1">
                <a:solidFill>
                  <a:srgbClr val="FFF8EF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1">
            <a:extLst xmlns:a="http://schemas.openxmlformats.org/drawingml/2006/main">
              <a:ext uri="{FF2B5EF4-FFF2-40B4-BE49-F238E27FC236}">
                <a16:creationId xmlns:a16="http://schemas.microsoft.com/office/drawing/2014/main" id="{0048D890-5046-4411-B66F-4F74BA34E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FFF8EF"/>
                </a:solidFill>
              </a:defRPr>
            </a:pPr>
            <a:r>
              <a:rPr sz="975" b="1">
                <a:solidFill>
                  <a:srgbClr val="FFF8EF"/>
                </a:solidFill>
              </a:rPr>
              <a:t>01</a:t>
            </a:r>
          </a:p>
        </p:txBody>
      </p:sp>
      <p:sp>
        <p:nvSpPr>
          <p:cNvPr id="4" name="title-kicker">
            <a:extLst xmlns:a="http://schemas.openxmlformats.org/drawingml/2006/main">
              <a:ext uri="{FF2B5EF4-FFF2-40B4-BE49-F238E27FC236}">
                <a16:creationId xmlns:a16="http://schemas.microsoft.com/office/drawing/2014/main" id="{77AC8F0D-0A7A-4DE8-B9BF-7398880C6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048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75" b="1">
                <a:solidFill>
                  <a:srgbClr val="F2D34F"/>
                </a:solidFill>
              </a:defRPr>
            </a:pPr>
            <a:r>
              <a:rPr sz="1275" b="1">
                <a:solidFill>
                  <a:srgbClr val="F2D34F"/>
                </a:solidFill>
              </a:rPr>
              <a:t>26名技术员工正在仲裁</a:t>
            </a:r>
          </a:p>
        </p:txBody>
      </p:sp>
      <p:sp>
        <p:nvSpPr>
          <p:cNvPr id="5" name="title-main">
            <a:extLst xmlns:a="http://schemas.openxmlformats.org/drawingml/2006/main">
              <a:ext uri="{FF2B5EF4-FFF2-40B4-BE49-F238E27FC236}">
                <a16:creationId xmlns:a16="http://schemas.microsoft.com/office/drawing/2014/main" id="{901C2D48-E4CA-4AA4-8085-75E25D2E5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52600"/>
            <a:ext cx="100012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5700" b="1">
                <a:solidFill>
                  <a:srgbClr val="FFF8EF"/>
                </a:solidFill>
              </a:defRPr>
            </a:pPr>
            <a:r>
              <a:rPr sz="5700" b="1">
                <a:solidFill>
                  <a:srgbClr val="FFF8EF"/>
                </a:solidFill>
              </a:rPr>
              <a:t>梁斌，请回答</a:t>
            </a:r>
          </a:p>
        </p:txBody>
      </p:sp>
      <p:sp>
        <p:nvSpPr>
          <p:cNvPr id="6" name="title-yellow-rule">
            <a:extLst xmlns:a="http://schemas.openxmlformats.org/drawingml/2006/main">
              <a:ext uri="{FF2B5EF4-FFF2-40B4-BE49-F238E27FC236}">
                <a16:creationId xmlns:a16="http://schemas.microsoft.com/office/drawing/2014/main" id="{187A22C8-89E7-4F4B-8177-D1C37AFEC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9429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D3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tle-sub">
            <a:extLst xmlns:a="http://schemas.openxmlformats.org/drawingml/2006/main">
              <a:ext uri="{FF2B5EF4-FFF2-40B4-BE49-F238E27FC236}">
                <a16:creationId xmlns:a16="http://schemas.microsoft.com/office/drawing/2014/main" id="{15A44769-A0E3-4C44-970F-1E2AD0997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100012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3150" b="1">
                <a:solidFill>
                  <a:srgbClr val="F2D34F"/>
                </a:solidFill>
              </a:defRPr>
            </a:pPr>
            <a:r>
              <a:rPr sz="3150" b="1">
                <a:solidFill>
                  <a:srgbClr val="F2D34F"/>
                </a:solidFill>
              </a:rPr>
              <a:t>26人仲裁中，分公司为何先注销？</a:t>
            </a:r>
          </a:p>
        </p:txBody>
      </p:sp>
      <p:sp>
        <p:nvSpPr>
          <p:cNvPr id="8" name="title-context">
            <a:extLst xmlns:a="http://schemas.openxmlformats.org/drawingml/2006/main">
              <a:ext uri="{FF2B5EF4-FFF2-40B4-BE49-F238E27FC236}">
                <a16:creationId xmlns:a16="http://schemas.microsoft.com/office/drawing/2014/main" id="{39BED360-144C-45B6-A6F2-E2DF80217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67300"/>
            <a:ext cx="9334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FFF8EF"/>
                </a:solidFill>
              </a:defRPr>
            </a:pPr>
            <a:r>
              <a:rPr sz="1725" b="1">
                <a:solidFill>
                  <a:srgbClr val="FFF8EF"/>
                </a:solidFill>
              </a:rPr>
              <a:t>停工 · 恶意开除 · 全员负数工资 · 争议中注销</a:t>
            </a:r>
          </a:p>
        </p:txBody>
      </p:sp>
    </p:spTree>
    <p:extLst>
      <p:ext uri="{BB962C8B-B14F-4D97-AF65-F5344CB8AC3E}">
        <p14:creationId xmlns:p14="http://schemas.microsoft.com/office/powerpoint/2010/main" val="69227743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top-rule-2">
            <a:extLst xmlns:a="http://schemas.openxmlformats.org/drawingml/2006/main">
              <a:ext uri="{FF2B5EF4-FFF2-40B4-BE49-F238E27FC236}">
                <a16:creationId xmlns:a16="http://schemas.microsoft.com/office/drawing/2014/main" id="{2CBF17B1-EDD5-4A48-9382-9C4820728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2">
            <a:extLst xmlns:a="http://schemas.openxmlformats.org/drawingml/2006/main">
              <a:ext uri="{FF2B5EF4-FFF2-40B4-BE49-F238E27FC236}">
                <a16:creationId xmlns:a16="http://schemas.microsoft.com/office/drawing/2014/main" id="{48A18B47-224D-4A00-B5BD-3BAEFA64D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171816"/>
                </a:solidFill>
              </a:defRPr>
            </a:pPr>
            <a:r>
              <a:rPr sz="900" b="1">
                <a:solidFill>
                  <a:srgbClr val="171816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2">
            <a:extLst xmlns:a="http://schemas.openxmlformats.org/drawingml/2006/main">
              <a:ext uri="{FF2B5EF4-FFF2-40B4-BE49-F238E27FC236}">
                <a16:creationId xmlns:a16="http://schemas.microsoft.com/office/drawing/2014/main" id="{2E2FCCAD-BF0F-4CE2-9BC9-418AFDA99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1816"/>
                </a:solidFill>
              </a:defRPr>
            </a:pPr>
            <a:r>
              <a:rPr sz="975" b="1">
                <a:solidFill>
                  <a:srgbClr val="171816"/>
                </a:solidFill>
              </a:rPr>
              <a:t>02</a:t>
            </a:r>
          </a:p>
        </p:txBody>
      </p:sp>
      <p:sp>
        <p:nvSpPr>
          <p:cNvPr id="4" name="facts-kicker">
            <a:extLst xmlns:a="http://schemas.openxmlformats.org/drawingml/2006/main">
              <a:ext uri="{FF2B5EF4-FFF2-40B4-BE49-F238E27FC236}">
                <a16:creationId xmlns:a16="http://schemas.microsoft.com/office/drawing/2014/main" id="{F036E163-1823-4B6A-AF5A-621AF3B5B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B2231B"/>
                </a:solidFill>
              </a:defRPr>
            </a:pPr>
            <a:r>
              <a:rPr sz="1200" b="1">
                <a:solidFill>
                  <a:srgbClr val="B2231B"/>
                </a:solidFill>
              </a:rPr>
              <a:t>四个 FACT</a:t>
            </a:r>
          </a:p>
        </p:txBody>
      </p:sp>
      <p:sp>
        <p:nvSpPr>
          <p:cNvPr id="5" name="facts-title">
            <a:extLst xmlns:a="http://schemas.openxmlformats.org/drawingml/2006/main">
              <a:ext uri="{FF2B5EF4-FFF2-40B4-BE49-F238E27FC236}">
                <a16:creationId xmlns:a16="http://schemas.microsoft.com/office/drawing/2014/main" id="{3F2E9422-EE5F-4CD8-A27B-258CF9CBB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10001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3225" b="1">
                <a:solidFill>
                  <a:srgbClr val="171816"/>
                </a:solidFill>
              </a:defRPr>
            </a:pPr>
            <a:r>
              <a:rPr sz="3225" b="1">
                <a:solidFill>
                  <a:srgbClr val="171816"/>
                </a:solidFill>
              </a:rPr>
              <a:t>四个事实，构成事件全貌</a:t>
            </a:r>
          </a:p>
        </p:txBody>
      </p:sp>
      <p:sp>
        <p:nvSpPr>
          <p:cNvPr id="6" name="facts-number-0">
            <a:extLst xmlns:a="http://schemas.openxmlformats.org/drawingml/2006/main">
              <a:ext uri="{FF2B5EF4-FFF2-40B4-BE49-F238E27FC236}">
                <a16:creationId xmlns:a16="http://schemas.microsoft.com/office/drawing/2014/main" id="{499D9BFD-E59C-46B9-8FE5-679558661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145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2231B"/>
                </a:solidFill>
              </a:defRPr>
            </a:pPr>
            <a:r>
              <a:rPr sz="1050" b="1">
                <a:solidFill>
                  <a:srgbClr val="B2231B"/>
                </a:solidFill>
              </a:rPr>
              <a:t>01</a:t>
            </a:r>
          </a:p>
        </p:txBody>
      </p:sp>
      <p:sp>
        <p:nvSpPr>
          <p:cNvPr id="7" name="facts-value-0">
            <a:extLst xmlns:a="http://schemas.openxmlformats.org/drawingml/2006/main">
              <a:ext uri="{FF2B5EF4-FFF2-40B4-BE49-F238E27FC236}">
                <a16:creationId xmlns:a16="http://schemas.microsoft.com/office/drawing/2014/main" id="{96F943BF-94D2-49F1-90C4-892170B3D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432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4650" b="1">
                <a:solidFill>
                  <a:srgbClr val="171816"/>
                </a:solidFill>
              </a:defRPr>
            </a:pPr>
            <a:r>
              <a:rPr sz="4650" b="1">
                <a:solidFill>
                  <a:srgbClr val="171816"/>
                </a:solidFill>
              </a:rPr>
              <a:t>技术</a:t>
            </a:r>
          </a:p>
        </p:txBody>
      </p:sp>
      <p:sp>
        <p:nvSpPr>
          <p:cNvPr id="8" name="facts-label-0">
            <a:extLst xmlns:a="http://schemas.openxmlformats.org/drawingml/2006/main">
              <a:ext uri="{FF2B5EF4-FFF2-40B4-BE49-F238E27FC236}">
                <a16:creationId xmlns:a16="http://schemas.microsoft.com/office/drawing/2014/main" id="{B8645757-6F10-4035-A602-D8BC51F5D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00500"/>
            <a:ext cx="21431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整个技术部门员工</a:t>
            </a:r>
          </a:p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遭恶意开除</a:t>
            </a:r>
          </a:p>
        </p:txBody>
      </p:sp>
      <p:sp>
        <p:nvSpPr>
          <p:cNvPr id="9" name="facts-divider-1">
            <a:extLst xmlns:a="http://schemas.openxmlformats.org/drawingml/2006/main">
              <a:ext uri="{FF2B5EF4-FFF2-40B4-BE49-F238E27FC236}">
                <a16:creationId xmlns:a16="http://schemas.microsoft.com/office/drawing/2014/main" id="{84C22CA5-0A69-43E4-B5F9-20CC9B3B0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1336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facts-number-1">
            <a:extLst xmlns:a="http://schemas.openxmlformats.org/drawingml/2006/main">
              <a:ext uri="{FF2B5EF4-FFF2-40B4-BE49-F238E27FC236}">
                <a16:creationId xmlns:a16="http://schemas.microsoft.com/office/drawing/2014/main" id="{FB0C8B05-3C1D-4CE1-B47C-C89FFA136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1145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2231B"/>
                </a:solidFill>
              </a:defRPr>
            </a:pPr>
            <a:r>
              <a:rPr sz="1050" b="1">
                <a:solidFill>
                  <a:srgbClr val="B2231B"/>
                </a:solidFill>
              </a:rPr>
              <a:t>02</a:t>
            </a:r>
          </a:p>
        </p:txBody>
      </p:sp>
      <p:sp>
        <p:nvSpPr>
          <p:cNvPr id="11" name="facts-value-1">
            <a:extLst xmlns:a="http://schemas.openxmlformats.org/drawingml/2006/main">
              <a:ext uri="{FF2B5EF4-FFF2-40B4-BE49-F238E27FC236}">
                <a16:creationId xmlns:a16="http://schemas.microsoft.com/office/drawing/2014/main" id="{4864A42A-EEFD-4608-A7C8-1819A0FE9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7432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4650" b="1">
                <a:solidFill>
                  <a:srgbClr val="171816"/>
                </a:solidFill>
              </a:defRPr>
            </a:pPr>
            <a:r>
              <a:rPr sz="4650" b="1">
                <a:solidFill>
                  <a:srgbClr val="171816"/>
                </a:solidFill>
              </a:rPr>
              <a:t>26人</a:t>
            </a:r>
          </a:p>
        </p:txBody>
      </p:sp>
      <p:sp>
        <p:nvSpPr>
          <p:cNvPr id="12" name="facts-label-1">
            <a:extLst xmlns:a="http://schemas.openxmlformats.org/drawingml/2006/main">
              <a:ext uri="{FF2B5EF4-FFF2-40B4-BE49-F238E27FC236}">
                <a16:creationId xmlns:a16="http://schemas.microsoft.com/office/drawing/2014/main" id="{8EC8068F-4533-4FD1-8E3F-A7E21467B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4000500"/>
            <a:ext cx="21431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劳动仲裁</a:t>
            </a:r>
          </a:p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仍在进行</a:t>
            </a:r>
          </a:p>
        </p:txBody>
      </p:sp>
      <p:sp>
        <p:nvSpPr>
          <p:cNvPr id="13" name="facts-divider-2">
            <a:extLst xmlns:a="http://schemas.openxmlformats.org/drawingml/2006/main">
              <a:ext uri="{FF2B5EF4-FFF2-40B4-BE49-F238E27FC236}">
                <a16:creationId xmlns:a16="http://schemas.microsoft.com/office/drawing/2014/main" id="{C3CAF94E-818B-4F11-B06F-50A15FCE2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336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facts-number-2">
            <a:extLst xmlns:a="http://schemas.openxmlformats.org/drawingml/2006/main">
              <a:ext uri="{FF2B5EF4-FFF2-40B4-BE49-F238E27FC236}">
                <a16:creationId xmlns:a16="http://schemas.microsoft.com/office/drawing/2014/main" id="{06F4DE8B-3FB4-48CF-B01C-B6237C32E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1145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2231B"/>
                </a:solidFill>
              </a:defRPr>
            </a:pPr>
            <a:r>
              <a:rPr sz="1050" b="1">
                <a:solidFill>
                  <a:srgbClr val="B2231B"/>
                </a:solidFill>
              </a:rPr>
              <a:t>03</a:t>
            </a:r>
          </a:p>
        </p:txBody>
      </p:sp>
      <p:sp>
        <p:nvSpPr>
          <p:cNvPr id="15" name="facts-value-2">
            <a:extLst xmlns:a="http://schemas.openxmlformats.org/drawingml/2006/main">
              <a:ext uri="{FF2B5EF4-FFF2-40B4-BE49-F238E27FC236}">
                <a16:creationId xmlns:a16="http://schemas.microsoft.com/office/drawing/2014/main" id="{6D11E567-4D71-4059-8F29-36973B10D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432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4650" b="1">
                <a:solidFill>
                  <a:srgbClr val="171816"/>
                </a:solidFill>
              </a:defRPr>
            </a:pPr>
            <a:r>
              <a:rPr sz="4650" b="1">
                <a:solidFill>
                  <a:srgbClr val="171816"/>
                </a:solidFill>
              </a:rPr>
              <a:t>负数</a:t>
            </a:r>
          </a:p>
        </p:txBody>
      </p:sp>
      <p:sp>
        <p:nvSpPr>
          <p:cNvPr id="16" name="facts-label-2">
            <a:extLst xmlns:a="http://schemas.openxmlformats.org/drawingml/2006/main">
              <a:ext uri="{FF2B5EF4-FFF2-40B4-BE49-F238E27FC236}">
                <a16:creationId xmlns:a16="http://schemas.microsoft.com/office/drawing/2014/main" id="{FFBC8E53-CE60-464C-A8E7-1321B68057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00500"/>
            <a:ext cx="21431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7月全员</a:t>
            </a:r>
          </a:p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工资记录</a:t>
            </a:r>
          </a:p>
        </p:txBody>
      </p:sp>
      <p:sp>
        <p:nvSpPr>
          <p:cNvPr id="17" name="facts-divider-3">
            <a:extLst xmlns:a="http://schemas.openxmlformats.org/drawingml/2006/main">
              <a:ext uri="{FF2B5EF4-FFF2-40B4-BE49-F238E27FC236}">
                <a16:creationId xmlns:a16="http://schemas.microsoft.com/office/drawing/2014/main" id="{4563FDE1-1818-49D3-BB71-96264F07E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133600"/>
            <a:ext cx="1905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facts-number-3">
            <a:extLst xmlns:a="http://schemas.openxmlformats.org/drawingml/2006/main">
              <a:ext uri="{FF2B5EF4-FFF2-40B4-BE49-F238E27FC236}">
                <a16:creationId xmlns:a16="http://schemas.microsoft.com/office/drawing/2014/main" id="{D8A09BB3-ED38-4D8E-914B-13D599EC7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145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050" b="1">
                <a:solidFill>
                  <a:srgbClr val="B2231B"/>
                </a:solidFill>
              </a:defRPr>
            </a:pPr>
            <a:r>
              <a:rPr sz="1050" b="1">
                <a:solidFill>
                  <a:srgbClr val="B2231B"/>
                </a:solidFill>
              </a:rPr>
              <a:t>04</a:t>
            </a:r>
          </a:p>
        </p:txBody>
      </p:sp>
      <p:sp>
        <p:nvSpPr>
          <p:cNvPr id="19" name="facts-value-3">
            <a:extLst xmlns:a="http://schemas.openxmlformats.org/drawingml/2006/main">
              <a:ext uri="{FF2B5EF4-FFF2-40B4-BE49-F238E27FC236}">
                <a16:creationId xmlns:a16="http://schemas.microsoft.com/office/drawing/2014/main" id="{2E07BA74-BB21-4474-9BA7-291D0E4BF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743200"/>
            <a:ext cx="2286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4650" b="1">
                <a:solidFill>
                  <a:srgbClr val="B2231B"/>
                </a:solidFill>
              </a:defRPr>
            </a:pPr>
            <a:r>
              <a:rPr sz="4650" b="1">
                <a:solidFill>
                  <a:srgbClr val="B2231B"/>
                </a:solidFill>
              </a:rPr>
              <a:t>注销</a:t>
            </a:r>
          </a:p>
        </p:txBody>
      </p:sp>
      <p:sp>
        <p:nvSpPr>
          <p:cNvPr id="20" name="facts-label-3">
            <a:extLst xmlns:a="http://schemas.openxmlformats.org/drawingml/2006/main">
              <a:ext uri="{FF2B5EF4-FFF2-40B4-BE49-F238E27FC236}">
                <a16:creationId xmlns:a16="http://schemas.microsoft.com/office/drawing/2014/main" id="{F62F9669-7227-41AB-85E7-535CB0F1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4000500"/>
            <a:ext cx="2143125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争议期间</a:t>
            </a:r>
          </a:p>
          <a:p xmlns:a="http://schemas.openxmlformats.org/drawingml/2006/main">
            <a:pPr>
              <a:buNone/>
              <a:defRPr sz="1650" b="1">
                <a:solidFill>
                  <a:srgbClr val="65665F"/>
                </a:solidFill>
              </a:defRPr>
            </a:pPr>
            <a:r>
              <a:rPr sz="1650" b="1">
                <a:solidFill>
                  <a:srgbClr val="65665F"/>
                </a:solidFill>
              </a:rPr>
              <a:t>分公司完成注销</a:t>
            </a:r>
          </a:p>
        </p:txBody>
      </p:sp>
    </p:spTree>
    <p:extLst>
      <p:ext uri="{BB962C8B-B14F-4D97-AF65-F5344CB8AC3E}">
        <p14:creationId xmlns:p14="http://schemas.microsoft.com/office/powerpoint/2010/main" val="174853113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E8E3D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rule-4">
            <a:extLst xmlns:a="http://schemas.openxmlformats.org/drawingml/2006/main">
              <a:ext uri="{FF2B5EF4-FFF2-40B4-BE49-F238E27FC236}">
                <a16:creationId xmlns:a16="http://schemas.microsoft.com/office/drawing/2014/main" id="{3B94FA6C-BF56-432D-B5FF-E8E70D23D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4">
            <a:extLst xmlns:a="http://schemas.openxmlformats.org/drawingml/2006/main">
              <a:ext uri="{FF2B5EF4-FFF2-40B4-BE49-F238E27FC236}">
                <a16:creationId xmlns:a16="http://schemas.microsoft.com/office/drawing/2014/main" id="{D3CA5291-9C41-48FD-A4A6-4C573230A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171816"/>
                </a:solidFill>
              </a:defRPr>
            </a:pPr>
            <a:r>
              <a:rPr sz="900" b="1">
                <a:solidFill>
                  <a:srgbClr val="171816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4">
            <a:extLst xmlns:a="http://schemas.openxmlformats.org/drawingml/2006/main">
              <a:ext uri="{FF2B5EF4-FFF2-40B4-BE49-F238E27FC236}">
                <a16:creationId xmlns:a16="http://schemas.microsoft.com/office/drawing/2014/main" id="{8CDB46DD-121C-47F4-B0AF-912040C81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1816"/>
                </a:solidFill>
              </a:defRPr>
            </a:pPr>
            <a:r>
              <a:rPr sz="975" b="1">
                <a:solidFill>
                  <a:srgbClr val="171816"/>
                </a:solidFill>
              </a:rPr>
              <a:t>03</a:t>
            </a:r>
          </a:p>
        </p:txBody>
      </p:sp>
      <p:sp>
        <p:nvSpPr>
          <p:cNvPr id="4" name="timeline-kicker">
            <a:extLst xmlns:a="http://schemas.openxmlformats.org/drawingml/2006/main">
              <a:ext uri="{FF2B5EF4-FFF2-40B4-BE49-F238E27FC236}">
                <a16:creationId xmlns:a16="http://schemas.microsoft.com/office/drawing/2014/main" id="{95EF7F85-C37E-4F6D-B9C6-97FFB1A6D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B2231B"/>
                </a:solidFill>
              </a:defRPr>
            </a:pPr>
            <a:r>
              <a:rPr sz="1200" b="1">
                <a:solidFill>
                  <a:srgbClr val="B2231B"/>
                </a:solidFill>
              </a:rPr>
              <a:t>完整时间线</a:t>
            </a:r>
          </a:p>
        </p:txBody>
      </p:sp>
      <p:sp>
        <p:nvSpPr>
          <p:cNvPr id="5" name="timeline-title">
            <a:extLst xmlns:a="http://schemas.openxmlformats.org/drawingml/2006/main">
              <a:ext uri="{FF2B5EF4-FFF2-40B4-BE49-F238E27FC236}">
                <a16:creationId xmlns:a16="http://schemas.microsoft.com/office/drawing/2014/main" id="{71266F0C-2319-4520-A298-A7B29B612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8382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3225" b="1">
                <a:solidFill>
                  <a:srgbClr val="171816"/>
                </a:solidFill>
              </a:defRPr>
            </a:pPr>
            <a:r>
              <a:rPr sz="3225" b="1">
                <a:solidFill>
                  <a:srgbClr val="171816"/>
                </a:solidFill>
              </a:rPr>
              <a:t>从突然停工，到26人集体仲裁</a:t>
            </a:r>
          </a:p>
        </p:txBody>
      </p:sp>
      <p:sp>
        <p:nvSpPr>
          <p:cNvPr id="6" name="timeline-rail">
            <a:extLst xmlns:a="http://schemas.openxmlformats.org/drawingml/2006/main">
              <a:ext uri="{FF2B5EF4-FFF2-40B4-BE49-F238E27FC236}">
                <a16:creationId xmlns:a16="http://schemas.microsoft.com/office/drawing/2014/main" id="{A4079C39-6F3F-40AF-B745-F9D366CD8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333750"/>
            <a:ext cx="100584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18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imeline-dot-0">
            <a:extLst xmlns:a="http://schemas.openxmlformats.org/drawingml/2006/main">
              <a:ext uri="{FF2B5EF4-FFF2-40B4-BE49-F238E27FC236}">
                <a16:creationId xmlns:a16="http://schemas.microsoft.com/office/drawing/2014/main" id="{666DD6C5-C7AB-4232-A104-908F492C1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0E8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  <p:sp>
        <p:nvSpPr>
          <p:cNvPr id="8" name="timeline-date-0">
            <a:extLst xmlns:a="http://schemas.openxmlformats.org/drawingml/2006/main">
              <a:ext uri="{FF2B5EF4-FFF2-40B4-BE49-F238E27FC236}">
                <a16:creationId xmlns:a16="http://schemas.microsoft.com/office/drawing/2014/main" id="{848E5CD0-233A-4761-B0CD-DB67E7857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" y="19240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05.31</a:t>
            </a:r>
          </a:p>
        </p:txBody>
      </p:sp>
      <p:sp>
        <p:nvSpPr>
          <p:cNvPr id="9" name="timeline-label-0">
            <a:extLst xmlns:a="http://schemas.openxmlformats.org/drawingml/2006/main">
              <a:ext uri="{FF2B5EF4-FFF2-40B4-BE49-F238E27FC236}">
                <a16:creationId xmlns:a16="http://schemas.microsoft.com/office/drawing/2014/main" id="{6BDB7A29-2677-4F53-99E7-55830F8B5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3812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办公室突然停工、封闭</a:t>
            </a:r>
          </a:p>
        </p:txBody>
      </p:sp>
      <p:sp>
        <p:nvSpPr>
          <p:cNvPr id="10" name="timeline-dot-1">
            <a:extLst xmlns:a="http://schemas.openxmlformats.org/drawingml/2006/main">
              <a:ext uri="{FF2B5EF4-FFF2-40B4-BE49-F238E27FC236}">
                <a16:creationId xmlns:a16="http://schemas.microsoft.com/office/drawing/2014/main" id="{7EF6746C-73B6-4DFD-8BEF-57304F8F7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0E8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  <p:sp>
        <p:nvSpPr>
          <p:cNvPr id="11" name="timeline-date-1">
            <a:extLst xmlns:a="http://schemas.openxmlformats.org/drawingml/2006/main">
              <a:ext uri="{FF2B5EF4-FFF2-40B4-BE49-F238E27FC236}">
                <a16:creationId xmlns:a16="http://schemas.microsoft.com/office/drawing/2014/main" id="{487CC85D-6FF8-470F-B1B9-50E4D7467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62200" y="39433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06.02</a:t>
            </a:r>
          </a:p>
        </p:txBody>
      </p:sp>
      <p:sp>
        <p:nvSpPr>
          <p:cNvPr id="12" name="timeline-label-1">
            <a:extLst xmlns:a="http://schemas.openxmlformats.org/drawingml/2006/main">
              <a:ext uri="{FF2B5EF4-FFF2-40B4-BE49-F238E27FC236}">
                <a16:creationId xmlns:a16="http://schemas.microsoft.com/office/drawing/2014/main" id="{08E6F3EF-B41F-4A60-B39E-9F66725A1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9775" y="44005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公司发函威胁员工</a:t>
            </a:r>
          </a:p>
        </p:txBody>
      </p:sp>
      <p:sp>
        <p:nvSpPr>
          <p:cNvPr id="13" name="timeline-dot-2">
            <a:extLst xmlns:a="http://schemas.openxmlformats.org/drawingml/2006/main">
              <a:ext uri="{FF2B5EF4-FFF2-40B4-BE49-F238E27FC236}">
                <a16:creationId xmlns:a16="http://schemas.microsoft.com/office/drawing/2014/main" id="{DC50AD3C-33DF-47EF-9375-1F68ADBD0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4347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0E8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  <p:sp>
        <p:nvSpPr>
          <p:cNvPr id="14" name="timeline-date-2">
            <a:extLst xmlns:a="http://schemas.openxmlformats.org/drawingml/2006/main">
              <a:ext uri="{FF2B5EF4-FFF2-40B4-BE49-F238E27FC236}">
                <a16:creationId xmlns:a16="http://schemas.microsoft.com/office/drawing/2014/main" id="{455A7569-858C-4BA7-81CA-3230D4EA3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71975" y="19240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07.25</a:t>
            </a:r>
          </a:p>
        </p:txBody>
      </p:sp>
      <p:sp>
        <p:nvSpPr>
          <p:cNvPr id="15" name="timeline-label-2">
            <a:extLst xmlns:a="http://schemas.openxmlformats.org/drawingml/2006/main">
              <a:ext uri="{FF2B5EF4-FFF2-40B4-BE49-F238E27FC236}">
                <a16:creationId xmlns:a16="http://schemas.microsoft.com/office/drawing/2014/main" id="{B8D089D3-235C-4B73-ACA4-502FD932A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23812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全员工资变成负数</a:t>
            </a:r>
          </a:p>
        </p:txBody>
      </p:sp>
      <p:sp>
        <p:nvSpPr>
          <p:cNvPr id="16" name="timeline-dot-3">
            <a:extLst xmlns:a="http://schemas.openxmlformats.org/drawingml/2006/main">
              <a:ext uri="{FF2B5EF4-FFF2-40B4-BE49-F238E27FC236}">
                <a16:creationId xmlns:a16="http://schemas.microsoft.com/office/drawing/2014/main" id="{9EE03677-763C-4933-A64B-C0322B3FF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6277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0E8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  <p:sp>
        <p:nvSpPr>
          <p:cNvPr id="17" name="timeline-date-3">
            <a:extLst xmlns:a="http://schemas.openxmlformats.org/drawingml/2006/main">
              <a:ext uri="{FF2B5EF4-FFF2-40B4-BE49-F238E27FC236}">
                <a16:creationId xmlns:a16="http://schemas.microsoft.com/office/drawing/2014/main" id="{8DF97E08-09B0-4845-BBAC-AAC8E68F9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9433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07.27</a:t>
            </a:r>
          </a:p>
        </p:txBody>
      </p:sp>
      <p:sp>
        <p:nvSpPr>
          <p:cNvPr id="18" name="timeline-label-3">
            <a:extLst xmlns:a="http://schemas.openxmlformats.org/drawingml/2006/main">
              <a:ext uri="{FF2B5EF4-FFF2-40B4-BE49-F238E27FC236}">
                <a16:creationId xmlns:a16="http://schemas.microsoft.com/office/drawing/2014/main" id="{EDE47C2A-FB5E-4B33-90BA-0F27EDDD80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44005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整个技术部门员工遭恶意开除</a:t>
            </a:r>
          </a:p>
        </p:txBody>
      </p:sp>
      <p:sp>
        <p:nvSpPr>
          <p:cNvPr id="19" name="timeline-dot-4">
            <a:extLst xmlns:a="http://schemas.openxmlformats.org/drawingml/2006/main">
              <a:ext uri="{FF2B5EF4-FFF2-40B4-BE49-F238E27FC236}">
                <a16:creationId xmlns:a16="http://schemas.microsoft.com/office/drawing/2014/main" id="{4CC730EA-5427-41A0-A568-9EC676BC8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82325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  <p:sp>
        <p:nvSpPr>
          <p:cNvPr id="20" name="timeline-date-4">
            <a:extLst xmlns:a="http://schemas.openxmlformats.org/drawingml/2006/main">
              <a:ext uri="{FF2B5EF4-FFF2-40B4-BE49-F238E27FC236}">
                <a16:creationId xmlns:a16="http://schemas.microsoft.com/office/drawing/2014/main" id="{05403C0F-9C2A-4296-BE44-D8ABCD454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19240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08.05</a:t>
            </a:r>
          </a:p>
        </p:txBody>
      </p:sp>
      <p:sp>
        <p:nvSpPr>
          <p:cNvPr id="21" name="timeline-label-4">
            <a:extLst xmlns:a="http://schemas.openxmlformats.org/drawingml/2006/main">
              <a:ext uri="{FF2B5EF4-FFF2-40B4-BE49-F238E27FC236}">
                <a16:creationId xmlns:a16="http://schemas.microsoft.com/office/drawing/2014/main" id="{18CF38EA-0038-4490-AB6D-010970C4D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48625" y="23812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争议未结，分公司完成注销</a:t>
            </a:r>
          </a:p>
        </p:txBody>
      </p:sp>
      <p:sp>
        <p:nvSpPr>
          <p:cNvPr id="22" name="timeline-close">
            <a:extLst xmlns:a="http://schemas.openxmlformats.org/drawingml/2006/main">
              <a:ext uri="{FF2B5EF4-FFF2-40B4-BE49-F238E27FC236}">
                <a16:creationId xmlns:a16="http://schemas.microsoft.com/office/drawing/2014/main" id="{FB365CD5-2326-49FF-99C5-7C4FE4A7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581650"/>
            <a:ext cx="8572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/>
            </a:r>
          </a:p>
        </p:txBody>
      </p:sp>
      <p:sp>
        <p:nvSpPr>
          <p:cNvPr id="24" name="timeline-date-5">
            <a:extLst xmlns:a="http://schemas.openxmlformats.org/drawingml/2006/main">
              <a:ext uri="{FF2B5EF4-FFF2-40B4-BE49-F238E27FC236}">
                <a16:creationId xmlns:a16="http://schemas.microsoft.com/office/drawing/2014/main" id="{A3977123-EFF2-4351-ADB4-1666FB02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10825" y="3943350"/>
            <a:ext cx="142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/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B2231B"/>
                </a:solidFill>
              </a:defRPr>
            </a:pPr>
            <a:r>
              <a:rPr sz="1800" b="1">
                <a:solidFill>
                  <a:srgbClr val="B2231B"/>
                </a:solidFill>
              </a:rPr>
              <a:t>现在</a:t>
            </a:r>
          </a:p>
        </p:txBody>
      </p:sp>
      <p:sp>
        <p:nvSpPr>
          <p:cNvPr id="25" name="timeline-label-5">
            <a:extLst xmlns:a="http://schemas.openxmlformats.org/drawingml/2006/main">
              <a:ext uri="{FF2B5EF4-FFF2-40B4-BE49-F238E27FC236}">
                <a16:creationId xmlns:a16="http://schemas.microsoft.com/office/drawing/2014/main" id="{6DCD2651-B8C4-42AA-BABC-2E590F8AA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58400" y="4400550"/>
            <a:ext cx="21336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/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1816"/>
                </a:solidFill>
              </a:defRPr>
            </a:pPr>
            <a:r>
              <a:rPr sz="1500" b="1">
                <a:solidFill>
                  <a:srgbClr val="171816"/>
                </a:solidFill>
              </a:rPr>
              <a:t>整个技术部门走进仲裁</a:t>
            </a:r>
          </a:p>
        </p:txBody>
      </p:sp>
      <p:sp>
        <p:nvSpPr>
          <p:cNvPr id="26" name="timeline-dot-5">
            <a:extLst xmlns:a="http://schemas.openxmlformats.org/drawingml/2006/main">
              <a:ext uri="{FF2B5EF4-FFF2-40B4-BE49-F238E27FC236}">
                <a16:creationId xmlns:a16="http://schemas.microsoft.com/office/drawing/2014/main" id="{8C03008A-4CB3-46F7-9F58-C6A8E30CD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2194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3F0E8"/>
          </a:solidFill>
          <a:ln xmlns:a="http://schemas.openxmlformats.org/drawingml/2006/main" w="28575">
            <a:solidFill>
              <a:srgbClr val="171816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03303921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7181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top-rule-5">
            <a:extLst xmlns:a="http://schemas.openxmlformats.org/drawingml/2006/main">
              <a:ext uri="{FF2B5EF4-FFF2-40B4-BE49-F238E27FC236}">
                <a16:creationId xmlns:a16="http://schemas.microsoft.com/office/drawing/2014/main" id="{9C7F4C68-FEEE-422A-A042-79320A99C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5">
            <a:extLst xmlns:a="http://schemas.openxmlformats.org/drawingml/2006/main">
              <a:ext uri="{FF2B5EF4-FFF2-40B4-BE49-F238E27FC236}">
                <a16:creationId xmlns:a16="http://schemas.microsoft.com/office/drawing/2014/main" id="{198192B7-FEFE-49A8-8033-6322C8548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FFF8EF"/>
                </a:solidFill>
              </a:defRPr>
            </a:pPr>
            <a:r>
              <a:rPr sz="900" b="1">
                <a:solidFill>
                  <a:srgbClr val="FFF8EF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5">
            <a:extLst xmlns:a="http://schemas.openxmlformats.org/drawingml/2006/main">
              <a:ext uri="{FF2B5EF4-FFF2-40B4-BE49-F238E27FC236}">
                <a16:creationId xmlns:a16="http://schemas.microsoft.com/office/drawing/2014/main" id="{C332C182-E64E-4FD9-825A-CF61812B0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FFF8EF"/>
                </a:solidFill>
              </a:defRPr>
            </a:pPr>
            <a:r>
              <a:rPr sz="975" b="1">
                <a:solidFill>
                  <a:srgbClr val="FFF8EF"/>
                </a:solidFill>
              </a:rPr>
              <a:t>04</a:t>
            </a:r>
          </a:p>
        </p:txBody>
      </p:sp>
      <p:sp>
        <p:nvSpPr>
          <p:cNvPr id="4" name="questions-kicker">
            <a:extLst xmlns:a="http://schemas.openxmlformats.org/drawingml/2006/main">
              <a:ext uri="{FF2B5EF4-FFF2-40B4-BE49-F238E27FC236}">
                <a16:creationId xmlns:a16="http://schemas.microsoft.com/office/drawing/2014/main" id="{DD8B54F8-E0A9-446D-87AE-C13909DCE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819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B2231B"/>
                </a:solidFill>
              </a:defRPr>
            </a:pPr>
            <a:r>
              <a:rPr sz="1200" b="1">
                <a:solidFill>
                  <a:srgbClr val="B2231B"/>
                </a:solidFill>
              </a:rPr>
              <a:t>公开质询 / QUESTIONS</a:t>
            </a:r>
          </a:p>
        </p:txBody>
      </p:sp>
      <p:sp>
        <p:nvSpPr>
          <p:cNvPr id="5" name="questions-title">
            <a:extLst xmlns:a="http://schemas.openxmlformats.org/drawingml/2006/main">
              <a:ext uri="{FF2B5EF4-FFF2-40B4-BE49-F238E27FC236}">
                <a16:creationId xmlns:a16="http://schemas.microsoft.com/office/drawing/2014/main" id="{28FF66B9-6FEF-4596-BB48-A449891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33450"/>
            <a:ext cx="7810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3225" b="1">
                <a:solidFill>
                  <a:srgbClr val="FFF8EF"/>
                </a:solidFill>
              </a:defRPr>
            </a:pPr>
            <a:r>
              <a:rPr sz="3225" b="1">
                <a:solidFill>
                  <a:srgbClr val="FFF8EF"/>
                </a:solidFill>
              </a:rPr>
              <a:t>梁斌，请逐条回答</a:t>
            </a:r>
          </a:p>
        </p:txBody>
      </p:sp>
      <p:sp>
        <p:nvSpPr>
          <p:cNvPr id="6" name="question-no-0">
            <a:extLst xmlns:a="http://schemas.openxmlformats.org/drawingml/2006/main">
              <a:ext uri="{FF2B5EF4-FFF2-40B4-BE49-F238E27FC236}">
                <a16:creationId xmlns:a16="http://schemas.microsoft.com/office/drawing/2014/main" id="{871DF31E-F622-468B-BE89-32D1F132F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4785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>Q1</a:t>
            </a:r>
          </a:p>
        </p:txBody>
      </p:sp>
      <p:sp>
        <p:nvSpPr>
          <p:cNvPr id="7" name="question-text-0">
            <a:extLst xmlns:a="http://schemas.openxmlformats.org/drawingml/2006/main">
              <a:ext uri="{FF2B5EF4-FFF2-40B4-BE49-F238E27FC236}">
                <a16:creationId xmlns:a16="http://schemas.microsoft.com/office/drawing/2014/main" id="{C8033C04-B6D4-4AC4-91AD-919F5625C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1828800"/>
            <a:ext cx="965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FFF8EF"/>
                </a:solidFill>
              </a:defRPr>
            </a:pPr>
            <a:r>
              <a:rPr sz="1875" b="1">
                <a:solidFill>
                  <a:srgbClr val="FFF8EF"/>
                </a:solidFill>
              </a:rPr>
              <a:t>请说明：谁决定突然停工并封闭成都办公室？</a:t>
            </a:r>
          </a:p>
        </p:txBody>
      </p:sp>
      <p:sp>
        <p:nvSpPr>
          <p:cNvPr id="8" name="question-rule-0">
            <a:extLst xmlns:a="http://schemas.openxmlformats.org/drawingml/2006/main">
              <a:ext uri="{FF2B5EF4-FFF2-40B4-BE49-F238E27FC236}">
                <a16:creationId xmlns:a16="http://schemas.microsoft.com/office/drawing/2014/main" id="{65D55071-4F71-4D47-94AC-5619844B3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381250"/>
            <a:ext cx="965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5E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question-no-1">
            <a:extLst xmlns:a="http://schemas.openxmlformats.org/drawingml/2006/main">
              <a:ext uri="{FF2B5EF4-FFF2-40B4-BE49-F238E27FC236}">
                <a16:creationId xmlns:a16="http://schemas.microsoft.com/office/drawing/2014/main" id="{16936AC4-BD37-46E5-A87C-2EA9AC5C6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6700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>Q2</a:t>
            </a:r>
          </a:p>
        </p:txBody>
      </p:sp>
      <p:sp>
        <p:nvSpPr>
          <p:cNvPr id="10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E1A6F6D8-83A8-4938-9F56-69DA76128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2647950"/>
            <a:ext cx="965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FFF8EF"/>
                </a:solidFill>
              </a:defRPr>
            </a:pPr>
            <a:r>
              <a:rPr sz="1875" b="1">
                <a:solidFill>
                  <a:srgbClr val="FFF8EF"/>
                </a:solidFill>
              </a:rPr>
              <a:t>请说明：谁决定恶意开除整个技术部门员工？</a:t>
            </a:r>
          </a:p>
        </p:txBody>
      </p:sp>
      <p:sp>
        <p:nvSpPr>
          <p:cNvPr id="11" name="question-rule-1">
            <a:extLst xmlns:a="http://schemas.openxmlformats.org/drawingml/2006/main">
              <a:ext uri="{FF2B5EF4-FFF2-40B4-BE49-F238E27FC236}">
                <a16:creationId xmlns:a16="http://schemas.microsoft.com/office/drawing/2014/main" id="{FE42CFEB-0714-42A0-9DC2-293F588F3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200400"/>
            <a:ext cx="965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5E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question-no-2">
            <a:extLst xmlns:a="http://schemas.openxmlformats.org/drawingml/2006/main">
              <a:ext uri="{FF2B5EF4-FFF2-40B4-BE49-F238E27FC236}">
                <a16:creationId xmlns:a16="http://schemas.microsoft.com/office/drawing/2014/main" id="{BE7F658C-C158-448E-9174-129CEAFF8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48615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>Q3</a:t>
            </a:r>
          </a:p>
        </p:txBody>
      </p:sp>
      <p:sp>
        <p:nvSpPr>
          <p:cNvPr id="13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1936F283-4195-4D06-BBCF-328964F1E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3467100"/>
            <a:ext cx="965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FFF8EF"/>
                </a:solidFill>
              </a:defRPr>
            </a:pPr>
            <a:r>
              <a:rPr sz="1875" b="1">
                <a:solidFill>
                  <a:srgbClr val="FFF8EF"/>
                </a:solidFill>
              </a:rPr>
              <a:t>请公开：7月全体技术员工工资均为负数的计算依据。</a:t>
            </a:r>
          </a:p>
        </p:txBody>
      </p:sp>
      <p:sp>
        <p:nvSpPr>
          <p:cNvPr id="14" name="question-rule-2">
            <a:extLst xmlns:a="http://schemas.openxmlformats.org/drawingml/2006/main">
              <a:ext uri="{FF2B5EF4-FFF2-40B4-BE49-F238E27FC236}">
                <a16:creationId xmlns:a16="http://schemas.microsoft.com/office/drawing/2014/main" id="{620BD01A-69CF-4434-A71F-39817501E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019550"/>
            <a:ext cx="965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5E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question-no-3">
            <a:extLst xmlns:a="http://schemas.openxmlformats.org/drawingml/2006/main">
              <a:ext uri="{FF2B5EF4-FFF2-40B4-BE49-F238E27FC236}">
                <a16:creationId xmlns:a16="http://schemas.microsoft.com/office/drawing/2014/main" id="{025187CC-A900-4925-B364-06AFA4E7F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>Q4</a:t>
            </a:r>
          </a:p>
        </p:txBody>
      </p:sp>
      <p:sp>
        <p:nvSpPr>
          <p:cNvPr id="16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00BFC8D1-043B-4651-91D4-8289B26BA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286250"/>
            <a:ext cx="965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FFF8EF"/>
                </a:solidFill>
              </a:defRPr>
            </a:pPr>
            <a:r>
              <a:rPr sz="1875" b="1">
                <a:solidFill>
                  <a:srgbClr val="FFF8EF"/>
                </a:solidFill>
              </a:rPr>
              <a:t>请说明：26名员工已经进入仲裁，为何仍在争议期间注销分公司？</a:t>
            </a:r>
          </a:p>
        </p:txBody>
      </p:sp>
      <p:sp>
        <p:nvSpPr>
          <p:cNvPr id="17" name="question-rule-3">
            <a:extLst xmlns:a="http://schemas.openxmlformats.org/drawingml/2006/main">
              <a:ext uri="{FF2B5EF4-FFF2-40B4-BE49-F238E27FC236}">
                <a16:creationId xmlns:a16="http://schemas.microsoft.com/office/drawing/2014/main" id="{0FF6D5CB-37AE-4B14-9551-070705D4F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838700"/>
            <a:ext cx="965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5E5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question-no-4">
            <a:extLst xmlns:a="http://schemas.openxmlformats.org/drawingml/2006/main">
              <a:ext uri="{FF2B5EF4-FFF2-40B4-BE49-F238E27FC236}">
                <a16:creationId xmlns:a16="http://schemas.microsoft.com/office/drawing/2014/main" id="{774E9491-1D5D-4228-AEE1-8C06B33E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124450"/>
            <a:ext cx="685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725" b="1">
                <a:solidFill>
                  <a:srgbClr val="B2231B"/>
                </a:solidFill>
              </a:defRPr>
            </a:pPr>
            <a:r>
              <a:rPr sz="1725" b="1">
                <a:solidFill>
                  <a:srgbClr val="B2231B"/>
                </a:solidFill>
              </a:rPr>
              <a:t>Q5</a:t>
            </a:r>
          </a:p>
        </p:txBody>
      </p:sp>
      <p:sp>
        <p:nvSpPr>
          <p:cNvPr id="19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30CB16D9-8782-4995-AFE9-96A01BDD9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105400"/>
            <a:ext cx="9658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875" b="1">
                <a:solidFill>
                  <a:srgbClr val="FFF8EF"/>
                </a:solidFill>
              </a:defRPr>
            </a:pPr>
            <a:r>
              <a:rPr sz="1875" b="1">
                <a:solidFill>
                  <a:srgbClr val="FFF8EF"/>
                </a:solidFill>
              </a:rPr>
              <a:t>请明确：分公司注销后的劳动债务由谁承担？</a:t>
            </a:r>
          </a:p>
        </p:txBody>
      </p:sp>
      <p:sp>
        <p:nvSpPr>
          <p:cNvPr id="20" name="question-rule-4">
            <a:extLst xmlns:a="http://schemas.openxmlformats.org/drawingml/2006/main">
              <a:ext uri="{FF2B5EF4-FFF2-40B4-BE49-F238E27FC236}">
                <a16:creationId xmlns:a16="http://schemas.microsoft.com/office/drawing/2014/main" id="{21EFF58F-F7EA-4071-828A-6830FCC42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5657850"/>
            <a:ext cx="96583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5E5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767984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0E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rule-6">
            <a:extLst xmlns:a="http://schemas.openxmlformats.org/drawingml/2006/main">
              <a:ext uri="{FF2B5EF4-FFF2-40B4-BE49-F238E27FC236}">
                <a16:creationId xmlns:a16="http://schemas.microsoft.com/office/drawing/2014/main" id="{035D2ECF-83F9-4FB9-A773-A7E69FAC2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6">
            <a:extLst xmlns:a="http://schemas.openxmlformats.org/drawingml/2006/main">
              <a:ext uri="{FF2B5EF4-FFF2-40B4-BE49-F238E27FC236}">
                <a16:creationId xmlns:a16="http://schemas.microsoft.com/office/drawing/2014/main" id="{C1534963-0589-450E-B98B-F0697611B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171816"/>
                </a:solidFill>
              </a:defRPr>
            </a:pPr>
            <a:r>
              <a:rPr sz="900" b="1">
                <a:solidFill>
                  <a:srgbClr val="171816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6">
            <a:extLst xmlns:a="http://schemas.openxmlformats.org/drawingml/2006/main">
              <a:ext uri="{FF2B5EF4-FFF2-40B4-BE49-F238E27FC236}">
                <a16:creationId xmlns:a16="http://schemas.microsoft.com/office/drawing/2014/main" id="{28BD5E8C-0E7C-4BC5-81D1-F0843CB67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171816"/>
                </a:solidFill>
              </a:defRPr>
            </a:pPr>
            <a:r>
              <a:rPr sz="975" b="1">
                <a:solidFill>
                  <a:srgbClr val="171816"/>
                </a:solidFill>
              </a:rPr>
              <a:t>05</a:t>
            </a:r>
          </a:p>
        </p:txBody>
      </p:sp>
      <p:sp>
        <p:nvSpPr>
          <p:cNvPr id="4" name="demands-kicker">
            <a:extLst xmlns:a="http://schemas.openxmlformats.org/drawingml/2006/main">
              <a:ext uri="{FF2B5EF4-FFF2-40B4-BE49-F238E27FC236}">
                <a16:creationId xmlns:a16="http://schemas.microsoft.com/office/drawing/2014/main" id="{CDBB6F09-1C54-4645-9044-A4B856D60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B2231B"/>
                </a:solidFill>
              </a:defRPr>
            </a:pPr>
            <a:r>
              <a:rPr sz="1200" b="1">
                <a:solidFill>
                  <a:srgbClr val="B2231B"/>
                </a:solidFill>
              </a:rPr>
              <a:t>员工诉求</a:t>
            </a:r>
          </a:p>
        </p:txBody>
      </p:sp>
      <p:sp>
        <p:nvSpPr>
          <p:cNvPr id="5" name="demands-title">
            <a:extLst xmlns:a="http://schemas.openxmlformats.org/drawingml/2006/main">
              <a:ext uri="{FF2B5EF4-FFF2-40B4-BE49-F238E27FC236}">
                <a16:creationId xmlns:a16="http://schemas.microsoft.com/office/drawing/2014/main" id="{4D44BBF5-EEB1-4D64-BB61-BAD64C329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14400"/>
            <a:ext cx="8572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3225" b="1">
                <a:solidFill>
                  <a:srgbClr val="171816"/>
                </a:solidFill>
              </a:defRPr>
            </a:pPr>
            <a:r>
              <a:rPr sz="3225" b="1">
                <a:solidFill>
                  <a:srgbClr val="171816"/>
                </a:solidFill>
              </a:rPr>
              <a:t>员工的四项诉求</a:t>
            </a:r>
          </a:p>
        </p:txBody>
      </p:sp>
      <p:sp>
        <p:nvSpPr>
          <p:cNvPr id="6" name="demand-no-0">
            <a:extLst xmlns:a="http://schemas.openxmlformats.org/drawingml/2006/main">
              <a:ext uri="{FF2B5EF4-FFF2-40B4-BE49-F238E27FC236}">
                <a16:creationId xmlns:a16="http://schemas.microsoft.com/office/drawing/2014/main" id="{8FAD9442-50EC-4248-AFCE-1F3FD80D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240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00" b="1">
                <a:solidFill>
                  <a:srgbClr val="B2231B"/>
                </a:solidFill>
              </a:defRPr>
            </a:pPr>
            <a:r>
              <a:rPr sz="1500" b="1">
                <a:solidFill>
                  <a:srgbClr val="B2231B"/>
                </a:solidFill>
              </a:rPr>
              <a:t>01</a:t>
            </a:r>
          </a:p>
        </p:txBody>
      </p:sp>
      <p:sp>
        <p:nvSpPr>
          <p:cNvPr id="7" name="demand-title-0">
            <a:extLst xmlns:a="http://schemas.openxmlformats.org/drawingml/2006/main">
              <a:ext uri="{FF2B5EF4-FFF2-40B4-BE49-F238E27FC236}">
                <a16:creationId xmlns:a16="http://schemas.microsoft.com/office/drawing/2014/main" id="{8E693A82-4CD0-4D31-93F7-93614D730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188595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171816"/>
                </a:solidFill>
              </a:defRPr>
            </a:pPr>
            <a:r>
              <a:rPr sz="2100" b="1">
                <a:solidFill>
                  <a:srgbClr val="171816"/>
                </a:solidFill>
              </a:rPr>
              <a:t>把钱结清</a:t>
            </a:r>
          </a:p>
        </p:txBody>
      </p:sp>
      <p:sp>
        <p:nvSpPr>
          <p:cNvPr id="8" name="demand-body-0">
            <a:extLst xmlns:a="http://schemas.openxmlformats.org/drawingml/2006/main">
              <a:ext uri="{FF2B5EF4-FFF2-40B4-BE49-F238E27FC236}">
                <a16:creationId xmlns:a16="http://schemas.microsoft.com/office/drawing/2014/main" id="{FC2139F3-5176-4522-81B9-CD137FC41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924050"/>
            <a:ext cx="672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65665F"/>
                </a:solidFill>
              </a:defRPr>
            </a:pPr>
            <a:r>
              <a:rPr sz="1575">
                <a:solidFill>
                  <a:srgbClr val="65665F"/>
                </a:solidFill>
              </a:rPr>
              <a:t>结清工资、加班费和未休年假工资；依法给予违法解除劳动合同的合理赔偿。</a:t>
            </a:r>
          </a:p>
        </p:txBody>
      </p:sp>
      <p:sp>
        <p:nvSpPr>
          <p:cNvPr id="9" name="demand-rule-0">
            <a:extLst xmlns:a="http://schemas.openxmlformats.org/drawingml/2006/main">
              <a:ext uri="{FF2B5EF4-FFF2-40B4-BE49-F238E27FC236}">
                <a16:creationId xmlns:a16="http://schemas.microsoft.com/office/drawing/2014/main" id="{96820259-0530-4B91-801C-52FCD9B01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524125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demand-no-1">
            <a:extLst xmlns:a="http://schemas.openxmlformats.org/drawingml/2006/main">
              <a:ext uri="{FF2B5EF4-FFF2-40B4-BE49-F238E27FC236}">
                <a16:creationId xmlns:a16="http://schemas.microsoft.com/office/drawing/2014/main" id="{8E8F05D2-0B2D-49BE-9E74-CACD7E51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9146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00" b="1">
                <a:solidFill>
                  <a:srgbClr val="B2231B"/>
                </a:solidFill>
              </a:defRPr>
            </a:pPr>
            <a:r>
              <a:rPr sz="1500" b="1">
                <a:solidFill>
                  <a:srgbClr val="B2231B"/>
                </a:solidFill>
              </a:rPr>
              <a:t>02</a:t>
            </a:r>
          </a:p>
        </p:txBody>
      </p:sp>
      <p:sp>
        <p:nvSpPr>
          <p:cNvPr id="11" name="demand-title-1">
            <a:extLst xmlns:a="http://schemas.openxmlformats.org/drawingml/2006/main">
              <a:ext uri="{FF2B5EF4-FFF2-40B4-BE49-F238E27FC236}">
                <a16:creationId xmlns:a16="http://schemas.microsoft.com/office/drawing/2014/main" id="{15EC85AE-FE5A-49BD-97C5-12A8F7974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287655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171816"/>
                </a:solidFill>
              </a:defRPr>
            </a:pPr>
            <a:r>
              <a:rPr sz="2100" b="1">
                <a:solidFill>
                  <a:srgbClr val="171816"/>
                </a:solidFill>
              </a:rPr>
              <a:t>把账说清</a:t>
            </a:r>
          </a:p>
        </p:txBody>
      </p:sp>
      <p:sp>
        <p:nvSpPr>
          <p:cNvPr id="12" name="demand-body-1">
            <a:extLst xmlns:a="http://schemas.openxmlformats.org/drawingml/2006/main">
              <a:ext uri="{FF2B5EF4-FFF2-40B4-BE49-F238E27FC236}">
                <a16:creationId xmlns:a16="http://schemas.microsoft.com/office/drawing/2014/main" id="{0E29D56A-0FFA-42B3-BB87-01942BBB1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914650"/>
            <a:ext cx="672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65665F"/>
                </a:solidFill>
              </a:defRPr>
            </a:pPr>
            <a:r>
              <a:rPr sz="1575">
                <a:solidFill>
                  <a:srgbClr val="65665F"/>
                </a:solidFill>
              </a:rPr>
              <a:t>公开7月负数工资及违法解除赔偿金的计算明细。</a:t>
            </a:r>
          </a:p>
        </p:txBody>
      </p:sp>
      <p:sp>
        <p:nvSpPr>
          <p:cNvPr id="13" name="demand-rule-1">
            <a:extLst xmlns:a="http://schemas.openxmlformats.org/drawingml/2006/main">
              <a:ext uri="{FF2B5EF4-FFF2-40B4-BE49-F238E27FC236}">
                <a16:creationId xmlns:a16="http://schemas.microsoft.com/office/drawing/2014/main" id="{1FB98C87-D80E-425B-85A2-EC44AD6C2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514725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demand-no-2">
            <a:extLst xmlns:a="http://schemas.openxmlformats.org/drawingml/2006/main">
              <a:ext uri="{FF2B5EF4-FFF2-40B4-BE49-F238E27FC236}">
                <a16:creationId xmlns:a16="http://schemas.microsoft.com/office/drawing/2014/main" id="{0F0AC13E-1FD8-4F90-99BB-18C7F1C96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052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00" b="1">
                <a:solidFill>
                  <a:srgbClr val="B2231B"/>
                </a:solidFill>
              </a:defRPr>
            </a:pPr>
            <a:r>
              <a:rPr sz="1500" b="1">
                <a:solidFill>
                  <a:srgbClr val="B2231B"/>
                </a:solidFill>
              </a:rPr>
              <a:t>03</a:t>
            </a:r>
          </a:p>
        </p:txBody>
      </p:sp>
      <p:sp>
        <p:nvSpPr>
          <p:cNvPr id="15" name="demand-title-2">
            <a:extLst xmlns:a="http://schemas.openxmlformats.org/drawingml/2006/main">
              <a:ext uri="{FF2B5EF4-FFF2-40B4-BE49-F238E27FC236}">
                <a16:creationId xmlns:a16="http://schemas.microsoft.com/office/drawing/2014/main" id="{2CECE98F-3ABB-4704-B4BC-ED2AA9D07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386715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171816"/>
                </a:solidFill>
              </a:defRPr>
            </a:pPr>
            <a:r>
              <a:rPr sz="2100" b="1">
                <a:solidFill>
                  <a:srgbClr val="171816"/>
                </a:solidFill>
              </a:rPr>
              <a:t>把欠缴补齐</a:t>
            </a:r>
          </a:p>
        </p:txBody>
      </p:sp>
      <p:sp>
        <p:nvSpPr>
          <p:cNvPr id="16" name="demand-body-2">
            <a:extLst xmlns:a="http://schemas.openxmlformats.org/drawingml/2006/main">
              <a:ext uri="{FF2B5EF4-FFF2-40B4-BE49-F238E27FC236}">
                <a16:creationId xmlns:a16="http://schemas.microsoft.com/office/drawing/2014/main" id="{3022A84F-1817-4056-9A58-8FEFB4DD4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905250"/>
            <a:ext cx="672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65665F"/>
                </a:solidFill>
              </a:defRPr>
            </a:pPr>
            <a:r>
              <a:rPr sz="1575">
                <a:solidFill>
                  <a:srgbClr val="65665F"/>
                </a:solidFill>
              </a:rPr>
              <a:t>核查并补缴应缴的社会保险和住房公积金。</a:t>
            </a:r>
          </a:p>
        </p:txBody>
      </p:sp>
      <p:sp>
        <p:nvSpPr>
          <p:cNvPr id="17" name="demand-rule-2">
            <a:extLst xmlns:a="http://schemas.openxmlformats.org/drawingml/2006/main">
              <a:ext uri="{FF2B5EF4-FFF2-40B4-BE49-F238E27FC236}">
                <a16:creationId xmlns:a16="http://schemas.microsoft.com/office/drawing/2014/main" id="{6E4691AF-8931-4168-BDB8-F5A99343E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505325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demand-no-3">
            <a:extLst xmlns:a="http://schemas.openxmlformats.org/drawingml/2006/main">
              <a:ext uri="{FF2B5EF4-FFF2-40B4-BE49-F238E27FC236}">
                <a16:creationId xmlns:a16="http://schemas.microsoft.com/office/drawing/2014/main" id="{F68AAA0D-CC9C-4E8F-8BD8-CE6002EB9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666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00" b="1">
                <a:solidFill>
                  <a:srgbClr val="B2231B"/>
                </a:solidFill>
              </a:defRPr>
            </a:pPr>
            <a:r>
              <a:rPr sz="1500" b="1">
                <a:solidFill>
                  <a:srgbClr val="B2231B"/>
                </a:solidFill>
              </a:rPr>
              <a:t>04</a:t>
            </a:r>
          </a:p>
        </p:txBody>
      </p:sp>
      <p:sp>
        <p:nvSpPr>
          <p:cNvPr id="19" name="demand-title-3">
            <a:extLst xmlns:a="http://schemas.openxmlformats.org/drawingml/2006/main">
              <a:ext uri="{FF2B5EF4-FFF2-40B4-BE49-F238E27FC236}">
                <a16:creationId xmlns:a16="http://schemas.microsoft.com/office/drawing/2014/main" id="{48833378-4FDF-4CF2-8D3E-EF8F8527D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4857750"/>
            <a:ext cx="2381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171816"/>
                </a:solidFill>
              </a:defRPr>
            </a:pPr>
            <a:r>
              <a:rPr sz="2100" b="1">
                <a:solidFill>
                  <a:srgbClr val="171816"/>
                </a:solidFill>
              </a:rPr>
              <a:t>把责任留下</a:t>
            </a:r>
          </a:p>
        </p:txBody>
      </p:sp>
      <p:sp>
        <p:nvSpPr>
          <p:cNvPr id="20" name="demand-body-3">
            <a:extLst xmlns:a="http://schemas.openxmlformats.org/drawingml/2006/main">
              <a:ext uri="{FF2B5EF4-FFF2-40B4-BE49-F238E27FC236}">
                <a16:creationId xmlns:a16="http://schemas.microsoft.com/office/drawing/2014/main" id="{0F941351-C504-4C94-8311-E66D204B0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95850"/>
            <a:ext cx="6724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575">
                <a:solidFill>
                  <a:srgbClr val="65665F"/>
                </a:solidFill>
              </a:defRPr>
            </a:pPr>
            <a:r>
              <a:rPr sz="1575">
                <a:solidFill>
                  <a:srgbClr val="65665F"/>
                </a:solidFill>
              </a:rPr>
              <a:t>明确分公司注销后的责任主体、劳动债务承接方和处理方案。</a:t>
            </a:r>
          </a:p>
        </p:txBody>
      </p:sp>
      <p:sp>
        <p:nvSpPr>
          <p:cNvPr id="21" name="demand-rule-3">
            <a:extLst xmlns:a="http://schemas.openxmlformats.org/drawingml/2006/main">
              <a:ext uri="{FF2B5EF4-FFF2-40B4-BE49-F238E27FC236}">
                <a16:creationId xmlns:a16="http://schemas.microsoft.com/office/drawing/2014/main" id="{7A9BC9D4-44CE-4646-A271-29D6D3398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5450" y="5495925"/>
            <a:ext cx="95059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C4B8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88435027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231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op-rule-7">
            <a:extLst xmlns:a="http://schemas.openxmlformats.org/drawingml/2006/main">
              <a:ext uri="{FF2B5EF4-FFF2-40B4-BE49-F238E27FC236}">
                <a16:creationId xmlns:a16="http://schemas.microsoft.com/office/drawing/2014/main" id="{9BC896DB-9969-447D-A8DC-81AC65D09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2231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left-7">
            <a:extLst xmlns:a="http://schemas.openxmlformats.org/drawingml/2006/main">
              <a:ext uri="{FF2B5EF4-FFF2-40B4-BE49-F238E27FC236}">
                <a16:creationId xmlns:a16="http://schemas.microsoft.com/office/drawing/2014/main" id="{40344E78-8A73-4DB1-B7C8-F3EACD2FE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7950"/>
            <a:ext cx="904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900" b="1">
                <a:solidFill>
                  <a:srgbClr val="FFF8EF"/>
                </a:solidFill>
              </a:defRPr>
            </a:pPr>
            <a:r>
              <a:rPr sz="900" b="1">
                <a:solidFill>
                  <a:srgbClr val="FFF8EF"/>
                </a:solidFill>
              </a:rPr>
              <a:t>员工隐私已脱敏；争议事实以仲裁及可核验材料为准，本页不构成对任何员工仲裁请求的放弃、变更或缩减。</a:t>
            </a:r>
          </a:p>
        </p:txBody>
      </p:sp>
      <p:sp>
        <p:nvSpPr>
          <p:cNvPr id="3" name="footer-page-7">
            <a:extLst xmlns:a="http://schemas.openxmlformats.org/drawingml/2006/main">
              <a:ext uri="{FF2B5EF4-FFF2-40B4-BE49-F238E27FC236}">
                <a16:creationId xmlns:a16="http://schemas.microsoft.com/office/drawing/2014/main" id="{F1C554B9-DD3E-4179-9BC5-32DAB267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19850"/>
            <a:ext cx="4572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buNone/>
              <a:defRPr sz="975" b="1">
                <a:solidFill>
                  <a:srgbClr val="FFF8EF"/>
                </a:solidFill>
              </a:defRPr>
            </a:pPr>
            <a:r>
              <a:rPr sz="975" b="1">
                <a:solidFill>
                  <a:srgbClr val="FFF8EF"/>
                </a:solidFill>
              </a:rPr>
              <a:t>06</a:t>
            </a:r>
          </a:p>
        </p:txBody>
      </p:sp>
      <p:sp>
        <p:nvSpPr>
          <p:cNvPr id="4" name="close-kicker">
            <a:extLst xmlns:a="http://schemas.openxmlformats.org/drawingml/2006/main">
              <a:ext uri="{FF2B5EF4-FFF2-40B4-BE49-F238E27FC236}">
                <a16:creationId xmlns:a16="http://schemas.microsoft.com/office/drawing/2014/main" id="{EED2319E-46C5-49A7-927B-E0CF4C12C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 b="1">
                <a:solidFill>
                  <a:srgbClr val="F2D34F"/>
                </a:solidFill>
              </a:defRPr>
            </a:pPr>
            <a:r>
              <a:rPr sz="1200" b="1">
                <a:solidFill>
                  <a:srgbClr val="F2D34F"/>
                </a:solidFill>
              </a:rPr>
              <a:t>让问题被看见，让责任留下</a:t>
            </a:r>
          </a:p>
        </p:txBody>
      </p:sp>
      <p:sp>
        <p:nvSpPr>
          <p:cNvPr id="5" name="close-title">
            <a:extLst xmlns:a="http://schemas.openxmlformats.org/drawingml/2006/main">
              <a:ext uri="{FF2B5EF4-FFF2-40B4-BE49-F238E27FC236}">
                <a16:creationId xmlns:a16="http://schemas.microsoft.com/office/drawing/2014/main" id="{14166B80-EB34-4754-8F56-12603D877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810750" cy="2800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4500" b="1">
                <a:solidFill>
                  <a:srgbClr val="FFF8EF"/>
                </a:solidFill>
              </a:defRPr>
            </a:pPr>
            <a:r>
              <a:rPr sz="4500" b="1">
                <a:solidFill>
                  <a:srgbClr val="FFF8EF"/>
                </a:solidFill>
              </a:rPr>
              <a:t>公司可以注销分公司，</a:t>
            </a:r>
          </a:p>
          <a:p xmlns:a="http://schemas.openxmlformats.org/drawingml/2006/main">
            <a:pPr>
              <a:buNone/>
              <a:defRPr sz="4500" b="1">
                <a:solidFill>
                  <a:srgbClr val="FFF8EF"/>
                </a:solidFill>
              </a:defRPr>
            </a:pPr>
            <a:r>
              <a:rPr sz="4500" b="1">
                <a:solidFill>
                  <a:srgbClr val="FFF8EF"/>
                </a:solidFill>
              </a:rPr>
              <a:t>26个人的工资和劳动权益</a:t>
            </a:r>
          </a:p>
          <a:p xmlns:a="http://schemas.openxmlformats.org/drawingml/2006/main">
            <a:pPr>
              <a:buNone/>
              <a:defRPr sz="4500" b="1">
                <a:solidFill>
                  <a:srgbClr val="FFF8EF"/>
                </a:solidFill>
              </a:defRPr>
            </a:pPr>
            <a:r>
              <a:rPr sz="4500" b="1">
                <a:solidFill>
                  <a:srgbClr val="FFF8EF"/>
                </a:solidFill>
              </a:rPr>
              <a:t>不能随之消失。</a:t>
            </a:r>
          </a:p>
        </p:txBody>
      </p:sp>
      <p:sp>
        <p:nvSpPr>
          <p:cNvPr id="6" name="close-yellow">
            <a:extLst xmlns:a="http://schemas.openxmlformats.org/drawingml/2006/main">
              <a:ext uri="{FF2B5EF4-FFF2-40B4-BE49-F238E27FC236}">
                <a16:creationId xmlns:a16="http://schemas.microsoft.com/office/drawing/2014/main" id="{F6687A4C-8A8B-4171-B576-BED138445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9650"/>
            <a:ext cx="3162300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D3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lose-yellow-text">
            <a:extLst xmlns:a="http://schemas.openxmlformats.org/drawingml/2006/main">
              <a:ext uri="{FF2B5EF4-FFF2-40B4-BE49-F238E27FC236}">
                <a16:creationId xmlns:a16="http://schemas.microsoft.com/office/drawing/2014/main" id="{F707A20A-F7FA-4D0F-9F84-4DCBB470E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72050"/>
            <a:ext cx="2781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71816"/>
                </a:solidFill>
              </a:defRPr>
            </a:pPr>
            <a:r>
              <a:rPr sz="1575" b="1">
                <a:solidFill>
                  <a:srgbClr val="171816"/>
                </a:solidFill>
              </a:rPr>
              <a:t>请转发，让梁斌正面回答</a:t>
            </a:r>
          </a:p>
        </p:txBody>
      </p:sp>
      <p:sp>
        <p:nvSpPr>
          <p:cNvPr id="8" name="close-meta">
            <a:extLst xmlns:a="http://schemas.openxmlformats.org/drawingml/2006/main">
              <a:ext uri="{FF2B5EF4-FFF2-40B4-BE49-F238E27FC236}">
                <a16:creationId xmlns:a16="http://schemas.microsoft.com/office/drawing/2014/main" id="{03B0071E-8431-4404-A2EB-8D2ACAB6B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685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buNone/>
              <a:defRPr sz="1200">
                <a:solidFill>
                  <a:srgbClr val="FFF8EF"/>
                </a:solidFill>
              </a:defRPr>
            </a:pPr>
            <a:r>
              <a:rPr sz="1200">
                <a:solidFill>
                  <a:srgbClr val="FFF8EF"/>
                </a:solidFill>
              </a:rPr>
              <a:t>南京码注 / 北京八友相关技术部门员工</a:t>
            </a:r>
          </a:p>
        </p:txBody>
      </p:sp>
    </p:spTree>
    <p:extLst>
      <p:ext uri="{BB962C8B-B14F-4D97-AF65-F5344CB8AC3E}">
        <p14:creationId xmlns:p14="http://schemas.microsoft.com/office/powerpoint/2010/main" val="196581393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2026-08-27T08:31:23.6060000Z</dcterms:created>
  <dcterms:modified xsi:type="dcterms:W3CDTF">2026-08-27T08:31:23.6060000Z</dcterms:modified>
</coreProperties>
</file>